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76" r:id="rId2"/>
    <p:sldId id="257" r:id="rId3"/>
    <p:sldId id="275" r:id="rId4"/>
    <p:sldId id="258" r:id="rId5"/>
    <p:sldId id="261" r:id="rId6"/>
    <p:sldId id="262" r:id="rId7"/>
    <p:sldId id="263" r:id="rId8"/>
    <p:sldId id="273" r:id="rId9"/>
    <p:sldId id="271" r:id="rId10"/>
    <p:sldId id="264" r:id="rId11"/>
    <p:sldId id="268" r:id="rId12"/>
    <p:sldId id="274" r:id="rId13"/>
    <p:sldId id="265" r:id="rId14"/>
    <p:sldId id="272" r:id="rId15"/>
    <p:sldId id="266" r:id="rId16"/>
    <p:sldId id="267" r:id="rId17"/>
    <p:sldId id="269" r:id="rId18"/>
    <p:sldId id="270" r:id="rId19"/>
    <p:sldId id="260" r:id="rId20"/>
    <p:sldId id="25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7072A-CFDA-4980-BC92-F2EAE98F384E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F3731-A3B5-404B-85AE-8935EB314D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3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35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92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52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640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888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440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7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9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411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12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62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524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374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41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F3731-A3B5-404B-85AE-8935EB314DA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6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A37C-5548-4DD1-B283-F7CBDA5EB539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BAE3-2F9E-40CC-B1A9-FD6F548E5E22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0EBB-88CB-483E-95CF-A02E8EB2CD4B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4E55B-89EF-44C5-8612-E090DB5051BB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95CC-2A80-4035-89B7-E035C0A98E9E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16FE-19F3-45BC-8892-F97860E970E8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5847-C3F5-4266-8F13-227255D6D34E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6F7F-EB93-4587-9522-BF23DD6D2AEC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BA93-65D7-458B-A4AB-BEC226201311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AB69-977A-4BC4-B743-462D7ED8C091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6A43-FFB2-442D-AEDC-1AF18C2629EF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rgbClr val="F8F828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45B88-91F7-466B-B57E-600BE1CA6A02}" type="datetime1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D8CCF-7F63-4470-BFD5-4D448192B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rgbClr val="C00000"/>
                </a:solidFill>
              </a:rPr>
              <a:t>Кто хочет стать филологом?</a:t>
            </a:r>
            <a:r>
              <a:rPr lang="ru-RU" altLang="ru-RU" dirty="0"/>
              <a:t/>
            </a:r>
            <a:br>
              <a:rPr lang="ru-RU" alt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ru-RU" dirty="0">
                <a:solidFill>
                  <a:schemeClr val="tx1"/>
                </a:solidFill>
              </a:rPr>
              <a:t>Игра для 5-7 </a:t>
            </a:r>
            <a:r>
              <a:rPr lang="ru-RU" altLang="ru-RU" dirty="0" smtClean="0">
                <a:solidFill>
                  <a:schemeClr val="tx1"/>
                </a:solidFill>
              </a:rPr>
              <a:t>классов</a:t>
            </a:r>
          </a:p>
          <a:p>
            <a:r>
              <a:rPr lang="ru-RU" altLang="ru-RU" dirty="0">
                <a:solidFill>
                  <a:schemeClr val="tx1"/>
                </a:solidFill>
              </a:rPr>
              <a:t/>
            </a:r>
            <a:br>
              <a:rPr lang="ru-RU" altLang="ru-RU" dirty="0">
                <a:solidFill>
                  <a:schemeClr val="tx1"/>
                </a:solidFill>
              </a:rPr>
            </a:br>
            <a:r>
              <a:rPr lang="ru-RU" altLang="ru-RU" dirty="0">
                <a:solidFill>
                  <a:schemeClr val="tx1"/>
                </a:solidFill>
              </a:rPr>
              <a:t>Автор Высочанская Э.Б.</a:t>
            </a:r>
            <a:br>
              <a:rPr lang="ru-RU" alt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6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врать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вредничать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вредить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вращать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686436" cy="2408734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dirty="0">
                <a:solidFill>
                  <a:prstClr val="black"/>
                </a:solidFill>
              </a:rPr>
              <a:t>«Добрый доктор Айболит…», - помним мы с детства. А почему доктор, а не </a:t>
            </a:r>
            <a:r>
              <a:rPr lang="ru-RU" altLang="ru-RU" dirty="0">
                <a:solidFill>
                  <a:srgbClr val="FF0000"/>
                </a:solidFill>
              </a:rPr>
              <a:t>врач</a:t>
            </a:r>
            <a:r>
              <a:rPr lang="ru-RU" altLang="ru-RU" dirty="0">
                <a:solidFill>
                  <a:prstClr val="black"/>
                </a:solidFill>
              </a:rPr>
              <a:t>? От какого слова происходит это слово?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58016" y="1214422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700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57200" y="1364568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 b="1" dirty="0">
                <a:solidFill>
                  <a:srgbClr val="C0504D">
                    <a:lumMod val="75000"/>
                  </a:srgbClr>
                </a:solidFill>
              </a:rPr>
              <a:t>Вращать глазами, вредничать и вредить врачи не будут, по-моему</a:t>
            </a:r>
            <a:r>
              <a:rPr lang="ru-RU" dirty="0">
                <a:solidFill>
                  <a:srgbClr val="C0504D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143108" y="1313974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 b="1">
                <a:solidFill>
                  <a:srgbClr val="C0504D">
                    <a:lumMod val="75000"/>
                  </a:srgbClr>
                </a:solidFill>
              </a:rPr>
              <a:t>В древности врачевали волхвы, кудесники, которые лечили больных словами, заклинаниями</a:t>
            </a:r>
            <a:endParaRPr lang="ru-RU" sz="20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143240" y="4071942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г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оленищ сапог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4143380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сладкой халвы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кожаных перчаток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сдобной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халы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494602" cy="2471742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4000" dirty="0">
                <a:solidFill>
                  <a:prstClr val="black"/>
                </a:solidFill>
              </a:rPr>
              <a:t>Все мы иногда надеемся на </a:t>
            </a:r>
            <a:r>
              <a:rPr lang="ru-RU" altLang="ru-RU" sz="4000" dirty="0">
                <a:solidFill>
                  <a:srgbClr val="C00000"/>
                </a:solidFill>
              </a:rPr>
              <a:t>ХАЛЯВУ</a:t>
            </a:r>
            <a:r>
              <a:rPr lang="ru-RU" altLang="ru-RU" sz="4000" dirty="0">
                <a:solidFill>
                  <a:prstClr val="black"/>
                </a:solidFill>
              </a:rPr>
              <a:t>. А произошло это слово от названия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58016" y="64291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800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85762" y="1250141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</a:rPr>
              <a:t>Новые голенища  можно было сделать, не прилагая никаких усилий</a:t>
            </a:r>
            <a:r>
              <a:rPr lang="ru-RU" dirty="0">
                <a:solidFill>
                  <a:srgbClr val="C0504D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1687947" y="1430877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b="1">
                <a:solidFill>
                  <a:srgbClr val="C0504D">
                    <a:lumMod val="75000"/>
                  </a:srgbClr>
                </a:solidFill>
              </a:rPr>
              <a:t>Нижняя часть сапог (головка) изнашивалась намного быстрее голенищ, и предприимчивые сапожники брали старое голенище и пришивали к нему новую головку</a:t>
            </a:r>
            <a:endParaRPr lang="ru-RU" sz="16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9" grpId="0" animBg="1"/>
      <p:bldP spid="1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Спарта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Дельфы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Афины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Сиракузы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686436" cy="247174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800" dirty="0">
                <a:solidFill>
                  <a:prstClr val="black"/>
                </a:solidFill>
              </a:rPr>
              <a:t>«Говори </a:t>
            </a:r>
            <a:r>
              <a:rPr lang="ru-RU" altLang="ru-RU" sz="2800" dirty="0">
                <a:solidFill>
                  <a:srgbClr val="FF0000"/>
                </a:solidFill>
              </a:rPr>
              <a:t>ЛАКОНИЧНО (кратко)</a:t>
            </a:r>
            <a:r>
              <a:rPr lang="ru-RU" altLang="ru-RU" sz="2800" dirty="0">
                <a:solidFill>
                  <a:prstClr val="black"/>
                </a:solidFill>
              </a:rPr>
              <a:t>»- советуют нам. Слово «лаконизм» заимствовано из греческого языка и означало </a:t>
            </a:r>
            <a:r>
              <a:rPr lang="ru-RU" altLang="ru-RU" sz="2800" dirty="0" err="1">
                <a:solidFill>
                  <a:prstClr val="black"/>
                </a:solidFill>
              </a:rPr>
              <a:t>Лаконское</a:t>
            </a:r>
            <a:r>
              <a:rPr lang="ru-RU" altLang="ru-RU" sz="2800" dirty="0">
                <a:solidFill>
                  <a:prstClr val="black"/>
                </a:solidFill>
              </a:rPr>
              <a:t> государство. Это государство называлось также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929454" y="1500174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900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33232" y="1304861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solidFill>
                  <a:srgbClr val="FF0000"/>
                </a:solidFill>
              </a:rPr>
              <a:t>Кратко говорят люди суровые, привыкшие к лишениям</a:t>
            </a:r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2043570" y="1325035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 b="1">
                <a:solidFill>
                  <a:srgbClr val="FF0000"/>
                </a:solidFill>
              </a:rPr>
              <a:t>По легенде жители этого города сбрасывали слабых новорожденных со скалы в море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9" grpId="0" animBg="1"/>
      <p:bldP spid="1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длань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одадьи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длина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4143380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лад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410944" cy="2471741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800" dirty="0">
                <a:solidFill>
                  <a:prstClr val="black"/>
                </a:solidFill>
              </a:rPr>
              <a:t>«Лучше по-хорошему хлопайте в ладоши вы», – пели Бременские музыканты в известном мультфильме. А слово </a:t>
            </a:r>
            <a:r>
              <a:rPr lang="ru-RU" altLang="ru-RU" sz="2800" dirty="0">
                <a:solidFill>
                  <a:srgbClr val="C00000"/>
                </a:solidFill>
              </a:rPr>
              <a:t>ЛАДОНЬ </a:t>
            </a:r>
            <a:r>
              <a:rPr lang="ru-RU" altLang="ru-RU" sz="2800" dirty="0">
                <a:solidFill>
                  <a:prstClr val="black"/>
                </a:solidFill>
              </a:rPr>
              <a:t>произошло от какого слова?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786578" y="1643050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1000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15140" y="214314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1000 баллов = «4»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457200" y="1162980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600" dirty="0">
                <a:solidFill>
                  <a:srgbClr val="C0504D">
                    <a:lumMod val="75000"/>
                  </a:srgbClr>
                </a:solidFill>
              </a:rPr>
              <a:t>Ладонь – это же часть руки)))</a:t>
            </a: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2043570" y="1230203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>
                <a:solidFill>
                  <a:srgbClr val="C00000"/>
                </a:solidFill>
              </a:rPr>
              <a:t>Образовалось путем перестановки слов от слова ДОЛОНЬ – пол в гумне. А в этом слове полногласие ОЛО чередуется с чем?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8" grpId="0" animBg="1"/>
      <p:bldP spid="18" grpId="1" animBg="1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невесту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тещу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свекровь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золовку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179512" y="1500175"/>
            <a:ext cx="5964124" cy="250876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dirty="0">
                <a:solidFill>
                  <a:prstClr val="black"/>
                </a:solidFill>
              </a:rPr>
              <a:t>Удивительно, но древнее слово </a:t>
            </a:r>
            <a:r>
              <a:rPr lang="ru-RU" altLang="ru-RU" dirty="0">
                <a:solidFill>
                  <a:srgbClr val="C00000"/>
                </a:solidFill>
              </a:rPr>
              <a:t>КОРОВА</a:t>
            </a:r>
            <a:r>
              <a:rPr lang="ru-RU" altLang="ru-RU" dirty="0">
                <a:solidFill>
                  <a:prstClr val="black"/>
                </a:solidFill>
              </a:rPr>
              <a:t> связано со словом КАРАВАЙ (праздничный хлеб) и на свадьбах олицетворяло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786578" y="1500174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1100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57200" y="1221752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>
                <a:solidFill>
                  <a:srgbClr val="C0504D">
                    <a:lumMod val="75000"/>
                  </a:srgbClr>
                </a:solidFill>
              </a:rPr>
              <a:t>Ее называли коровкой, а в конце свадьбы искали спрятанную телушку</a:t>
            </a:r>
            <a:endParaRPr lang="ru-RU" sz="24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038837" y="1288975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>
                <a:solidFill>
                  <a:srgbClr val="C0504D">
                    <a:lumMod val="75000"/>
                  </a:srgbClr>
                </a:solidFill>
              </a:rPr>
              <a:t>Такое название участницы свадебного пира говорило о надежде на плодовитость и щедрость</a:t>
            </a:r>
            <a:endParaRPr lang="ru-RU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42844" y="5357826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любовь к лошадям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х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отели посмеяться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42844" y="4071942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удвоенная П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имские корни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686436" cy="247174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dirty="0">
                <a:solidFill>
                  <a:prstClr val="black"/>
                </a:solidFill>
              </a:rPr>
              <a:t>Представим, что ФИЛИПП и АРХИП водили ГИППОПОТАМА по ИППОДРОМУ. А что их объединило?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929454" y="1571612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1200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144872" y="1221509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800" b="1">
                <a:solidFill>
                  <a:srgbClr val="C0504D">
                    <a:lumMod val="75000"/>
                  </a:srgbClr>
                </a:solidFill>
              </a:rPr>
              <a:t>Все они произошли от греческого ГИППОС</a:t>
            </a:r>
            <a:endParaRPr lang="ru-RU" sz="28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130378" y="1324451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C0504D">
                    <a:lumMod val="75000"/>
                  </a:srgbClr>
                </a:solidFill>
              </a:rPr>
              <a:t>Вторые части слов означают</a:t>
            </a:r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:</a:t>
            </a:r>
          </a:p>
          <a:p>
            <a:pPr lvl="0" algn="ctr">
              <a:defRPr/>
            </a:pPr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ru-RU" b="1" dirty="0">
                <a:solidFill>
                  <a:srgbClr val="C0504D">
                    <a:lumMod val="75000"/>
                  </a:srgbClr>
                </a:solidFill>
              </a:rPr>
              <a:t>там – речной, </a:t>
            </a:r>
            <a:r>
              <a:rPr lang="ru-RU" b="1" dirty="0" err="1">
                <a:solidFill>
                  <a:srgbClr val="C0504D">
                    <a:lumMod val="75000"/>
                  </a:srgbClr>
                </a:solidFill>
              </a:rPr>
              <a:t>дром</a:t>
            </a:r>
            <a:r>
              <a:rPr lang="ru-RU" b="1" dirty="0">
                <a:solidFill>
                  <a:srgbClr val="C0504D">
                    <a:lumMod val="75000"/>
                  </a:srgbClr>
                </a:solidFill>
              </a:rPr>
              <a:t> – </a:t>
            </a:r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бег, </a:t>
            </a:r>
          </a:p>
          <a:p>
            <a:pPr lvl="0" algn="ctr">
              <a:defRPr/>
            </a:pPr>
            <a:r>
              <a:rPr lang="ru-RU" b="1" dirty="0" err="1" smtClean="0">
                <a:solidFill>
                  <a:srgbClr val="C0504D">
                    <a:lumMod val="75000"/>
                  </a:srgbClr>
                </a:solidFill>
              </a:rPr>
              <a:t>филос</a:t>
            </a:r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ru-RU" b="1" dirty="0">
                <a:solidFill>
                  <a:srgbClr val="C0504D">
                    <a:lumMod val="75000"/>
                  </a:srgbClr>
                </a:solidFill>
              </a:rPr>
              <a:t>– любовь, архи – главный. старший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143240" y="4071942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В.Петр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1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4143380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Иван Грозный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Павел 1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Николай 1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566040" cy="248017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400" dirty="0">
                <a:solidFill>
                  <a:prstClr val="black"/>
                </a:solidFill>
              </a:rPr>
              <a:t>Слово </a:t>
            </a:r>
            <a:r>
              <a:rPr lang="ru-RU" altLang="ru-RU" sz="2400" dirty="0">
                <a:solidFill>
                  <a:srgbClr val="C00000"/>
                </a:solidFill>
              </a:rPr>
              <a:t>МОНСТР</a:t>
            </a:r>
            <a:r>
              <a:rPr lang="ru-RU" altLang="ru-RU" sz="2400" dirty="0">
                <a:solidFill>
                  <a:prstClr val="black"/>
                </a:solidFill>
              </a:rPr>
              <a:t> пришло в наш язык из латинского (</a:t>
            </a:r>
            <a:r>
              <a:rPr lang="en-US" altLang="ru-RU" sz="2400" dirty="0" err="1">
                <a:solidFill>
                  <a:prstClr val="black"/>
                </a:solidFill>
              </a:rPr>
              <a:t>monstrare</a:t>
            </a:r>
            <a:r>
              <a:rPr lang="ru-RU" altLang="ru-RU" sz="2400" dirty="0">
                <a:solidFill>
                  <a:prstClr val="black"/>
                </a:solidFill>
              </a:rPr>
              <a:t>- показывать) и связано с </a:t>
            </a:r>
            <a:r>
              <a:rPr lang="ru-RU" altLang="ru-RU" sz="2400" dirty="0" err="1">
                <a:solidFill>
                  <a:prstClr val="black"/>
                </a:solidFill>
              </a:rPr>
              <a:t>тем,что</a:t>
            </a:r>
            <a:r>
              <a:rPr lang="ru-RU" altLang="ru-RU" sz="2400" dirty="0">
                <a:solidFill>
                  <a:prstClr val="black"/>
                </a:solidFill>
              </a:rPr>
              <a:t> русский царь создал специальную камеру, где демонстрировались заспиртованные уроды (чудовища). Это был царь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929454" y="135729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1300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54400" y="1136744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 b="1">
                <a:solidFill>
                  <a:srgbClr val="C0504D">
                    <a:lumMod val="75000"/>
                  </a:srgbClr>
                </a:solidFill>
              </a:rPr>
              <a:t>А, он основал КУНСТКАМЕРУ – первый музей в Санкт - Петербурге</a:t>
            </a:r>
            <a:endParaRPr lang="ru-RU" sz="20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043570" y="1222123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b="1" dirty="0">
                <a:solidFill>
                  <a:srgbClr val="C0504D">
                    <a:lumMod val="75000"/>
                  </a:srgbClr>
                </a:solidFill>
              </a:rPr>
              <a:t>По </a:t>
            </a:r>
            <a:r>
              <a:rPr lang="ru-RU" sz="1600" b="1" dirty="0" smtClean="0">
                <a:solidFill>
                  <a:srgbClr val="C0504D">
                    <a:lumMod val="75000"/>
                  </a:srgbClr>
                </a:solidFill>
              </a:rPr>
              <a:t>преданию, прогуливаясь </a:t>
            </a:r>
            <a:r>
              <a:rPr lang="ru-RU" sz="1600" b="1" dirty="0">
                <a:solidFill>
                  <a:srgbClr val="C0504D">
                    <a:lumMod val="75000"/>
                  </a:srgbClr>
                </a:solidFill>
              </a:rPr>
              <a:t>по Васильевскому острову он увидел две </a:t>
            </a:r>
            <a:r>
              <a:rPr lang="ru-RU" sz="1600" b="1" dirty="0" smtClean="0">
                <a:solidFill>
                  <a:srgbClr val="C0504D">
                    <a:lumMod val="75000"/>
                  </a:srgbClr>
                </a:solidFill>
              </a:rPr>
              <a:t>сосны, ветви </a:t>
            </a:r>
            <a:r>
              <a:rPr lang="ru-RU" sz="1600" b="1" dirty="0">
                <a:solidFill>
                  <a:srgbClr val="C0504D">
                    <a:lumMod val="75000"/>
                  </a:srgbClr>
                </a:solidFill>
              </a:rPr>
              <a:t>которых вросли друг в друга, это подсказало ему создать кунсткамеру в создаваемом городе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татарского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латинского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греческого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Г.арабского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5987135" y="5665783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686436" cy="2408734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800" dirty="0">
                <a:solidFill>
                  <a:prstClr val="black"/>
                </a:solidFill>
              </a:rPr>
              <a:t>«Этот БАЛБЕС ни БЕЛЬМЕСА не смыслит!» Слова «бельмес» – он не знает и «балбес» – глупый, необразованный пришли в наш язык из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58016" y="171448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1400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57200" y="1269071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>
                <a:solidFill>
                  <a:srgbClr val="C0504D">
                    <a:lumMod val="75000"/>
                  </a:srgbClr>
                </a:solidFill>
              </a:rPr>
              <a:t>Из того же языка, откуда взялись слова пельмень, арба, сундук</a:t>
            </a:r>
            <a:endParaRPr lang="ru-RU" sz="24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043570" y="1307185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>
                <a:solidFill>
                  <a:srgbClr val="C0504D">
                    <a:lumMod val="75000"/>
                  </a:srgbClr>
                </a:solidFill>
              </a:rPr>
              <a:t>Под чьим игом была Русь с 1243 по 1480 год?</a:t>
            </a:r>
            <a:endParaRPr lang="ru-RU" sz="24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сыну Ноя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</a:t>
            </a:r>
            <a:r>
              <a:rPr lang="ru-RU" sz="1600" b="1" dirty="0">
                <a:solidFill>
                  <a:srgbClr val="C0504D">
                    <a:lumMod val="75000"/>
                  </a:srgbClr>
                </a:solidFill>
              </a:rPr>
              <a:t>Аббревиатуре Хлещет Абсолютным Матом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внуку Цезаря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Имени греческого бога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494602" cy="2471742"/>
          </a:xfrm>
        </p:spPr>
        <p:txBody>
          <a:bodyPr>
            <a:normAutofit fontScale="925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dirty="0">
                <a:solidFill>
                  <a:prstClr val="black"/>
                </a:solidFill>
              </a:rPr>
              <a:t>Словом </a:t>
            </a:r>
            <a:r>
              <a:rPr lang="ru-RU" altLang="ru-RU" dirty="0">
                <a:solidFill>
                  <a:srgbClr val="C00000"/>
                </a:solidFill>
              </a:rPr>
              <a:t>ХАМ</a:t>
            </a:r>
            <a:r>
              <a:rPr lang="ru-RU" altLang="ru-RU" dirty="0">
                <a:solidFill>
                  <a:prstClr val="black"/>
                </a:solidFill>
              </a:rPr>
              <a:t> раньше называли крепостного крестьянина, а сейчас невоспитанного, грубого человека. </a:t>
            </a:r>
            <a:endParaRPr lang="ru-RU" altLang="ru-RU" dirty="0" smtClean="0">
              <a:solidFill>
                <a:prstClr val="black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dirty="0" smtClean="0">
                <a:solidFill>
                  <a:prstClr val="black"/>
                </a:solidFill>
              </a:rPr>
              <a:t>А </a:t>
            </a:r>
            <a:r>
              <a:rPr lang="ru-RU" altLang="ru-RU" dirty="0">
                <a:solidFill>
                  <a:prstClr val="black"/>
                </a:solidFill>
              </a:rPr>
              <a:t>восходит это слово к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58016" y="4286256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1500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Вертикальный свиток 18"/>
          <p:cNvSpPr/>
          <p:nvPr/>
        </p:nvSpPr>
        <p:spPr>
          <a:xfrm>
            <a:off x="4451642" y="222612"/>
            <a:ext cx="4572032" cy="3429024"/>
          </a:xfrm>
          <a:prstGeom prst="verticalScroll">
            <a:avLst/>
          </a:prstGeom>
          <a:gradFill>
            <a:gsLst>
              <a:gs pos="2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accent2">
                    <a:lumMod val="75000"/>
                  </a:schemeClr>
                </a:solidFill>
              </a:rPr>
              <a:t>Вы победитель!</a:t>
            </a:r>
            <a:endParaRPr lang="ru-RU" sz="4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7-конечная звезда 17"/>
          <p:cNvSpPr/>
          <p:nvPr/>
        </p:nvSpPr>
        <p:spPr>
          <a:xfrm>
            <a:off x="3282789" y="2836970"/>
            <a:ext cx="3857652" cy="3071810"/>
          </a:xfrm>
          <a:prstGeom prst="star7">
            <a:avLst>
              <a:gd name="adj" fmla="val 15798"/>
              <a:gd name="hf" fmla="val 102572"/>
              <a:gd name="vf" fmla="val 105210"/>
            </a:avLst>
          </a:prstGeom>
          <a:gradFill>
            <a:gsLst>
              <a:gs pos="4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7-конечная звезда 16"/>
          <p:cNvSpPr/>
          <p:nvPr/>
        </p:nvSpPr>
        <p:spPr>
          <a:xfrm>
            <a:off x="-209250" y="2575893"/>
            <a:ext cx="5072098" cy="4071966"/>
          </a:xfrm>
          <a:prstGeom prst="star7">
            <a:avLst>
              <a:gd name="adj" fmla="val 15798"/>
              <a:gd name="hf" fmla="val 102572"/>
              <a:gd name="vf" fmla="val 105210"/>
            </a:avLst>
          </a:prstGeom>
          <a:gradFill>
            <a:gsLst>
              <a:gs pos="4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7-конечная звезда 19"/>
          <p:cNvSpPr/>
          <p:nvPr/>
        </p:nvSpPr>
        <p:spPr>
          <a:xfrm rot="20250608">
            <a:off x="1444897" y="3808164"/>
            <a:ext cx="1928826" cy="1714512"/>
          </a:xfrm>
          <a:prstGeom prst="star7">
            <a:avLst>
              <a:gd name="adj" fmla="val 15798"/>
              <a:gd name="hf" fmla="val 102572"/>
              <a:gd name="vf" fmla="val 105210"/>
            </a:avLst>
          </a:prstGeom>
          <a:gradFill>
            <a:gsLst>
              <a:gs pos="4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7-конечная звезда 20"/>
          <p:cNvSpPr/>
          <p:nvPr/>
        </p:nvSpPr>
        <p:spPr>
          <a:xfrm rot="20250608">
            <a:off x="4285141" y="3504047"/>
            <a:ext cx="1928826" cy="1714512"/>
          </a:xfrm>
          <a:prstGeom prst="star7">
            <a:avLst>
              <a:gd name="adj" fmla="val 15798"/>
              <a:gd name="hf" fmla="val 102572"/>
              <a:gd name="vf" fmla="val 105210"/>
            </a:avLst>
          </a:prstGeom>
          <a:gradFill>
            <a:gsLst>
              <a:gs pos="4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395361" y="1204295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800" b="1">
                <a:solidFill>
                  <a:srgbClr val="C0504D">
                    <a:lumMod val="75000"/>
                  </a:srgbClr>
                </a:solidFill>
              </a:rPr>
              <a:t>Это связано с Библейской историей</a:t>
            </a:r>
            <a:endParaRPr lang="ru-RU" sz="28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2064374" y="1191694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>
                <a:solidFill>
                  <a:srgbClr val="C0504D">
                    <a:lumMod val="75000"/>
                  </a:srgbClr>
                </a:solidFill>
              </a:rPr>
              <a:t>После спасения от вод он посмеялся над наготой спящего отца и был проклят за непочтительность</a:t>
            </a:r>
            <a:endParaRPr lang="ru-RU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Мы желаем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9" grpId="0" animBg="1"/>
      <p:bldP spid="18" grpId="0" animBg="1"/>
      <p:bldP spid="18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3" action="ppaction://hlinksldjump" highlightClick="1"/>
          </p:cNvPr>
          <p:cNvSpPr/>
          <p:nvPr/>
        </p:nvSpPr>
        <p:spPr>
          <a:xfrm>
            <a:off x="6858016" y="5286388"/>
            <a:ext cx="1357322" cy="1357322"/>
          </a:xfrm>
          <a:prstGeom prst="actionButtonHome">
            <a:avLst/>
          </a:prstGeom>
          <a:gradFill>
            <a:gsLst>
              <a:gs pos="82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000100" y="5357826"/>
            <a:ext cx="5572164" cy="1357346"/>
          </a:xfrm>
          <a:prstGeom prst="horizontalScroll">
            <a:avLst/>
          </a:prstGeom>
          <a:gradFill>
            <a:gsLst>
              <a:gs pos="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Ведь никогда не поздно начать игру заново! 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85729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Вы, к сожалению, не смогли ответить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правильно и не сумели воспользоваться 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подсказкой. 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643042" y="2357430"/>
            <a:ext cx="3214710" cy="1643074"/>
          </a:xfrm>
          <a:prstGeom prst="horizontalScroll">
            <a:avLst/>
          </a:prstGeom>
          <a:gradFill>
            <a:gsLst>
              <a:gs pos="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Жаль, конечно… 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285984" y="4071942"/>
            <a:ext cx="3714776" cy="1285884"/>
          </a:xfrm>
          <a:prstGeom prst="horizontalScroll">
            <a:avLst/>
          </a:prstGeom>
          <a:gradFill>
            <a:gsLst>
              <a:gs pos="3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Но не всё потеряно!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Герои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72198" y="214290"/>
            <a:ext cx="26949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Правила игры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142844" y="928670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1714480" y="928670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3414942" y="928670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42844" y="2214554"/>
            <a:ext cx="2000264" cy="1285884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2643174" y="2214554"/>
            <a:ext cx="2071702" cy="1285884"/>
          </a:xfrm>
          <a:prstGeom prst="wedgeRectCallout">
            <a:avLst>
              <a:gd name="adj1" fmla="val -25977"/>
              <a:gd name="adj2" fmla="val -10222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357818" y="928670"/>
            <a:ext cx="1785950" cy="642942"/>
          </a:xfrm>
          <a:prstGeom prst="round2DiagRect">
            <a:avLst>
              <a:gd name="adj1" fmla="val 30212"/>
              <a:gd name="adj2" fmla="val 0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Неверный ответ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358050" y="857232"/>
            <a:ext cx="1785950" cy="642942"/>
          </a:xfrm>
          <a:prstGeom prst="round2DiagRect">
            <a:avLst>
              <a:gd name="adj1" fmla="val 30212"/>
              <a:gd name="adj2" fmla="val 0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Неверный ответ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42852"/>
            <a:ext cx="2546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 Вас есть 3 подсказки: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1785926"/>
            <a:ext cx="3990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Количество подсказок не ограничено,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г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лавное – суметь ими воспользоваться 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ответить на все вопросы.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" y="3714752"/>
            <a:ext cx="4714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 случае неверного ответа Вы увидите 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кляксу, которая выведет Вас из игры 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(нужно щёлкнуть по ней для выхода).</a:t>
            </a: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2285984" y="4286256"/>
            <a:ext cx="2071702" cy="1857388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Выйти из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игры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786454"/>
            <a:ext cx="571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 случае верного ответа появится  свиток с указанием количества баллов, который укажет Вам путь к следующему вопросу (нужно щёлкнуть по нему) .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Горизонтальный свиток 15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215074" y="3143248"/>
            <a:ext cx="2304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Несгораемые баллы:</a:t>
            </a:r>
          </a:p>
        </p:txBody>
      </p:sp>
      <p:sp>
        <p:nvSpPr>
          <p:cNvPr id="22" name="Овал 21"/>
          <p:cNvSpPr/>
          <p:nvPr/>
        </p:nvSpPr>
        <p:spPr>
          <a:xfrm>
            <a:off x="6143636" y="350043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1000 баллов = «4»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643438" y="350043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500 баллов = «3»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7643834" y="3500438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1500 баллов = «5»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4214842" cy="78581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Отборочный тур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3337884" y="3286124"/>
            <a:ext cx="2520000" cy="720000"/>
          </a:xfrm>
          <a:prstGeom prst="flowChartTerminator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фонетика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3357554" y="4143380"/>
            <a:ext cx="2520000" cy="720000"/>
          </a:xfrm>
          <a:prstGeom prst="flowChartTerminator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Б.синтаксис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337884" y="5066454"/>
            <a:ext cx="2520000" cy="720000"/>
          </a:xfrm>
          <a:prstGeom prst="flowChartTerminator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лексика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337884" y="5923710"/>
            <a:ext cx="2520000" cy="720000"/>
          </a:xfrm>
          <a:prstGeom prst="flowChartTerminator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Г.морфемика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928794" y="571480"/>
            <a:ext cx="6929486" cy="2571768"/>
          </a:xfrm>
          <a:prstGeom prst="horizontalScroll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Как располагаются разделы русского языка в зависимости от величины языковых единиц?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072462" y="3357562"/>
            <a:ext cx="540000" cy="540000"/>
          </a:xfrm>
          <a:prstGeom prst="ellipse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072462" y="4286256"/>
            <a:ext cx="540000" cy="540000"/>
          </a:xfrm>
          <a:prstGeom prst="ellipse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072462" y="5175016"/>
            <a:ext cx="540000" cy="540000"/>
          </a:xfrm>
          <a:prstGeom prst="ellipse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072462" y="6103710"/>
            <a:ext cx="540000" cy="540000"/>
          </a:xfrm>
          <a:prstGeom prst="ellipse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34" y="1071546"/>
            <a:ext cx="972000" cy="1656000"/>
          </a:xfrm>
          <a:prstGeom prst="roundRect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1 - Б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2 - В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3 -  Г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4 - 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034" y="3000372"/>
            <a:ext cx="972000" cy="1656000"/>
          </a:xfrm>
          <a:prstGeom prst="roundRect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1 - В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2 - Б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3 - А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4 - 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6728" y="4929198"/>
            <a:ext cx="972000" cy="1656000"/>
          </a:xfrm>
          <a:prstGeom prst="roundRect">
            <a:avLst/>
          </a:prstGeom>
          <a:gradFill flip="none" rotWithShape="1">
            <a:gsLst>
              <a:gs pos="99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1 - А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2 - Г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3 - В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4 - Б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16-конечная звезда 14">
            <a:hlinkClick r:id="rId4" action="ppaction://hlinksldjump"/>
          </p:cNvPr>
          <p:cNvSpPr/>
          <p:nvPr/>
        </p:nvSpPr>
        <p:spPr>
          <a:xfrm>
            <a:off x="5582652" y="161865"/>
            <a:ext cx="2714644" cy="2428868"/>
          </a:xfrm>
          <a:prstGeom prst="star16">
            <a:avLst/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Ответ неверный. Начать сначала.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Горизонтальный свиток 15">
            <a:hlinkClick r:id="" action="ppaction://hlinkshowjump?jump=nextslide"/>
          </p:cNvPr>
          <p:cNvSpPr/>
          <p:nvPr/>
        </p:nvSpPr>
        <p:spPr>
          <a:xfrm>
            <a:off x="5753692" y="178592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 игре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048 0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0.21771 0.273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1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4 0.00278 L 0.21771 0.002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21771 -0.2587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бум 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26 0.00278 C -0.2856 0.13889 -0.41893 0.27523 -0.45695 0.36158 C -0.49497 0.44792 -0.39341 0.49398 -0.38073 0.52037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бум 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65 0.26412 -0.15729 0.52824 -0.21077 0.6125 C -0.26424 0.69722 -0.30295 0.52338 -0.32032 0.50602 " pathEditMode="relative" ptsTypes="a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5" grpId="0" animBg="1"/>
      <p:bldP spid="15" grpId="1" animBg="1"/>
      <p:bldP spid="15" grpId="2" animBg="1"/>
      <p:bldP spid="15" grpId="3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неологизмы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историзмы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архаизмы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просторечия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5786446" y="0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329246" cy="2471742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/>
              <a:t>Маркетолог, </a:t>
            </a:r>
            <a:r>
              <a:rPr lang="ru-RU" altLang="ru-RU" dirty="0" err="1"/>
              <a:t>айфон</a:t>
            </a:r>
            <a:r>
              <a:rPr lang="ru-RU" altLang="ru-RU" dirty="0"/>
              <a:t>, </a:t>
            </a:r>
            <a:r>
              <a:rPr lang="ru-RU" altLang="ru-RU" dirty="0" err="1"/>
              <a:t>эсэмска</a:t>
            </a:r>
            <a:r>
              <a:rPr lang="ru-RU" altLang="ru-RU" dirty="0"/>
              <a:t>, </a:t>
            </a:r>
            <a:r>
              <a:rPr lang="ru-RU" altLang="ru-RU" dirty="0" err="1"/>
              <a:t>гуглить</a:t>
            </a:r>
            <a:r>
              <a:rPr lang="ru-RU" altLang="ru-RU" dirty="0"/>
              <a:t>, </a:t>
            </a:r>
            <a:r>
              <a:rPr lang="ru-RU" altLang="ru-RU" dirty="0" err="1"/>
              <a:t>троллить</a:t>
            </a:r>
            <a:r>
              <a:rPr lang="ru-RU" altLang="ru-RU" dirty="0"/>
              <a:t>. Как называются такие слова в русском языке?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643702" y="3071810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43108" y="1129809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Это недавно появившиеся в языке слова</a:t>
            </a: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102243" y="1253550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2">
                    <a:lumMod val="75000"/>
                  </a:schemeClr>
                </a:solidFill>
              </a:rPr>
              <a:t>Неологизмы и архаизмы противоположны по времени бытования в языке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Г.</a:t>
            </a: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</a:rPr>
              <a:t>окказионализмы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неологизмы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метафоры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4143380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историзмы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715040" cy="2408734"/>
          </a:xfrm>
        </p:spPr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«Я,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 </a:t>
            </a:r>
            <a:r>
              <a:rPr lang="ru-RU" altLang="ru-RU" sz="2000" b="1" dirty="0" err="1">
                <a:solidFill>
                  <a:prstClr val="black"/>
                </a:solidFill>
              </a:rPr>
              <a:t>Златоустейший</a:t>
            </a:r>
            <a:r>
              <a:rPr lang="ru-RU" altLang="ru-RU" sz="2000" b="1" dirty="0">
                <a:solidFill>
                  <a:prstClr val="black"/>
                </a:solidFill>
              </a:rPr>
              <a:t>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 Чье каждое из слов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 Душу </a:t>
            </a:r>
            <a:r>
              <a:rPr lang="ru-RU" altLang="ru-RU" sz="2000" b="1" dirty="0" err="1">
                <a:solidFill>
                  <a:prstClr val="black"/>
                </a:solidFill>
              </a:rPr>
              <a:t>новородит</a:t>
            </a:r>
            <a:r>
              <a:rPr lang="ru-RU" altLang="ru-RU" sz="2000" dirty="0">
                <a:solidFill>
                  <a:prstClr val="black"/>
                </a:solidFill>
              </a:rPr>
              <a:t>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 </a:t>
            </a:r>
            <a:r>
              <a:rPr lang="ru-RU" altLang="ru-RU" sz="2000" b="1" dirty="0">
                <a:solidFill>
                  <a:prstClr val="black"/>
                </a:solidFill>
              </a:rPr>
              <a:t>Именит</a:t>
            </a:r>
            <a:r>
              <a:rPr lang="ru-RU" altLang="ru-RU" sz="2000" dirty="0">
                <a:solidFill>
                  <a:prstClr val="black"/>
                </a:solidFill>
              </a:rPr>
              <a:t> тело,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</a:rPr>
              <a:t> Говорю вам… ».  </a:t>
            </a:r>
            <a:r>
              <a:rPr lang="ru-RU" altLang="ru-RU" sz="2000" dirty="0" err="1">
                <a:solidFill>
                  <a:prstClr val="black"/>
                </a:solidFill>
              </a:rPr>
              <a:t>В.Маяковский</a:t>
            </a:r>
            <a:r>
              <a:rPr lang="ru-RU" altLang="ru-RU" sz="2000" dirty="0">
                <a:solidFill>
                  <a:prstClr val="black"/>
                </a:solidFill>
              </a:rPr>
              <a:t>  был мастером придумывать новые слова. Как они называются?</a:t>
            </a:r>
          </a:p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715140" y="785794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200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02173" y="1062840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Эти слова  ОКАЗАЛИСЬ придуманными поэтом. Они не получили распространение в языке.</a:t>
            </a: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1996260" y="1149100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Умненькая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учица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над столом склоненная,</a:t>
            </a:r>
          </a:p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щурится,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очкарица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algn="ctr">
              <a:defRPr/>
            </a:pP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вредница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-ехидница.</a:t>
            </a:r>
          </a:p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А. Левин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42844" y="5357826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куст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гора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42844" y="4071942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купель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ручей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186370" cy="247174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altLang="ru-RU" dirty="0"/>
              <a:t>Из Библии пришло в наш язык выражение «неопалимая КУПИНА». Что значит это слово? Объясните его происхождение.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643702" y="1428736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300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97686" y="1063116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</a:rPr>
              <a:t>Ну, что может гореть и не сгорать?</a:t>
            </a: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1907704" y="1166058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>
                <a:solidFill>
                  <a:srgbClr val="C0504D">
                    <a:lumMod val="75000"/>
                  </a:srgbClr>
                </a:solidFill>
              </a:rPr>
              <a:t>Моисей говорил с Богом, явившемся ему в пламени горевшего, но не сгоравшего…</a:t>
            </a:r>
            <a:endParaRPr lang="ru-RU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143240" y="4071942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семена лишайника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4143380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крупа из пшеницы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</a:rPr>
              <a:t>Б. споры</a:t>
            </a:r>
          </a:p>
          <a:p>
            <a:pPr lvl="0" algn="ctr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</a:rPr>
              <a:t>грибов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крупа из кукурузы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566040" cy="2408734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3600" dirty="0">
                <a:solidFill>
                  <a:prstClr val="black"/>
                </a:solidFill>
              </a:rPr>
              <a:t>Всем известно выражение «ждать как манны небесной». А что такое </a:t>
            </a:r>
            <a:r>
              <a:rPr lang="ru-RU" altLang="ru-RU" sz="3600" dirty="0" smtClean="0">
                <a:solidFill>
                  <a:srgbClr val="FF0000"/>
                </a:solidFill>
              </a:rPr>
              <a:t>манна</a:t>
            </a:r>
            <a:r>
              <a:rPr lang="ru-RU" altLang="ru-RU" sz="3600" dirty="0" smtClean="0">
                <a:solidFill>
                  <a:prstClr val="black"/>
                </a:solidFill>
              </a:rPr>
              <a:t>?</a:t>
            </a:r>
            <a:endParaRPr lang="ru-RU" altLang="ru-RU" sz="3600" dirty="0">
              <a:solidFill>
                <a:prstClr val="black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643702" y="1214422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400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457738" y="1182425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2">
                    <a:lumMod val="75000"/>
                  </a:schemeClr>
                </a:solidFill>
              </a:rPr>
              <a:t>Манка – из пшеницы. Но откуда пшеница и кукуруза в пустыне? Да и для грибов там жарковато…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043570" y="1188045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b="1">
                <a:solidFill>
                  <a:srgbClr val="C0504D">
                    <a:lumMod val="75000"/>
                  </a:srgbClr>
                </a:solidFill>
              </a:rPr>
              <a:t>В Библии говорится о том, что голод наступил, когда евреи в течение множества лет странствовали по пустыне. Люди были бы обречены на гибель, если бы внезапно с неба не начала сыпаться манна небесная </a:t>
            </a:r>
            <a:endParaRPr lang="ru-RU" sz="16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топить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крутить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рулить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4143380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гонять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287247" cy="2471742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800" dirty="0">
                <a:solidFill>
                  <a:prstClr val="black"/>
                </a:solidFill>
              </a:rPr>
              <a:t>Французский инженер </a:t>
            </a:r>
            <a:r>
              <a:rPr lang="ru-RU" altLang="ru-RU" sz="2800" dirty="0" err="1">
                <a:solidFill>
                  <a:prstClr val="black"/>
                </a:solidFill>
              </a:rPr>
              <a:t>Кюньо</a:t>
            </a:r>
            <a:r>
              <a:rPr lang="ru-RU" altLang="ru-RU" sz="2800" dirty="0">
                <a:solidFill>
                  <a:prstClr val="black"/>
                </a:solidFill>
              </a:rPr>
              <a:t> в 1769 году создал паровой автомобиль. Управлял им водитель или ШОФЕР? А от какого глагола произошло это слово?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215074" y="1643050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500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143636" y="142852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500 баллов = «3»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488860" y="1192013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200" b="1" dirty="0">
                <a:solidFill>
                  <a:srgbClr val="C0504D">
                    <a:lumMod val="75000"/>
                  </a:srgbClr>
                </a:solidFill>
              </a:rPr>
              <a:t>А как добыть пар, чтоб машина ехала?</a:t>
            </a: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2017101" y="1269071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000" b="1">
                <a:solidFill>
                  <a:srgbClr val="C0504D">
                    <a:lumMod val="75000"/>
                  </a:srgbClr>
                </a:solidFill>
              </a:rPr>
              <a:t>Первые водители должны были не только рулить, но и подбрасывать топливо в печь</a:t>
            </a:r>
            <a:endParaRPr lang="ru-RU" sz="20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7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охраненные данные 1"/>
          <p:cNvSpPr/>
          <p:nvPr/>
        </p:nvSpPr>
        <p:spPr>
          <a:xfrm>
            <a:off x="571472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Друг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Блок-схема: сохраненные данные 2"/>
          <p:cNvSpPr/>
          <p:nvPr/>
        </p:nvSpPr>
        <p:spPr>
          <a:xfrm>
            <a:off x="2143108" y="142852"/>
            <a:ext cx="1928826" cy="71438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Мудрец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Блок-схема: сохраненные данные 3"/>
          <p:cNvSpPr/>
          <p:nvPr/>
        </p:nvSpPr>
        <p:spPr>
          <a:xfrm>
            <a:off x="3843570" y="142852"/>
            <a:ext cx="1800000" cy="720000"/>
          </a:xfrm>
          <a:prstGeom prst="flowChartOnlineStorage">
            <a:avLst/>
          </a:prstGeom>
          <a:gradFill flip="none" rotWithShape="1"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50:50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06" y="4143380"/>
            <a:ext cx="2880000" cy="1080000"/>
          </a:xfrm>
          <a:prstGeom prst="round2DiagRect">
            <a:avLst>
              <a:gd name="adj1" fmla="val 3242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А. складная шляпа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071802" y="4071942"/>
            <a:ext cx="2880000" cy="1080000"/>
          </a:xfrm>
          <a:prstGeom prst="round2DiagRect">
            <a:avLst>
              <a:gd name="adj1" fmla="val 30451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В.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стрый шип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1406" y="5357826"/>
            <a:ext cx="2880000" cy="1080000"/>
          </a:xfrm>
          <a:prstGeom prst="round2DiagRect">
            <a:avLst>
              <a:gd name="adj1" fmla="val 31600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Б. шляпа с кляксой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071802" y="5286388"/>
            <a:ext cx="2880000" cy="1080000"/>
          </a:xfrm>
          <a:prstGeom prst="round2DiagRect">
            <a:avLst>
              <a:gd name="adj1" fmla="val 32667"/>
              <a:gd name="adj2" fmla="val 0"/>
            </a:avLst>
          </a:prstGeom>
          <a:gradFill flip="none" rotWithShape="1">
            <a:gsLst>
              <a:gs pos="8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Г. страсть к покупкам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>
            <a:hlinkClick r:id="" action="ppaction://hlinkshowjump?jump=nextslide"/>
          </p:cNvPr>
          <p:cNvSpPr/>
          <p:nvPr/>
        </p:nvSpPr>
        <p:spPr>
          <a:xfrm>
            <a:off x="6143636" y="5572116"/>
            <a:ext cx="3000364" cy="1285884"/>
          </a:xfrm>
          <a:prstGeom prst="horizontalScroll">
            <a:avLst/>
          </a:prstGeom>
          <a:gradFill flip="none" rotWithShape="1">
            <a:gsLst>
              <a:gs pos="85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100 баллов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Пятно 2 13">
            <a:hlinkClick r:id="" action="ppaction://hlinkshowjump?jump=lastslide"/>
          </p:cNvPr>
          <p:cNvSpPr/>
          <p:nvPr/>
        </p:nvSpPr>
        <p:spPr>
          <a:xfrm>
            <a:off x="6143636" y="2857496"/>
            <a:ext cx="2857520" cy="2357454"/>
          </a:xfrm>
          <a:prstGeom prst="irregularSeal2">
            <a:avLst/>
          </a:prstGeom>
          <a:gradFill flip="none" rotWithShape="1">
            <a:gsLst>
              <a:gs pos="67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Выйти из игры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1"/>
            <a:ext cx="5494602" cy="2471741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400" dirty="0">
                <a:solidFill>
                  <a:prstClr val="black"/>
                </a:solidFill>
              </a:rPr>
              <a:t>«Хорошими делами прославиться нельзя. Поэтому я всем и каждому советую Всё делать точно так, Как делает старуха по кличке </a:t>
            </a:r>
            <a:r>
              <a:rPr lang="ru-RU" altLang="ru-RU" sz="2400" dirty="0">
                <a:solidFill>
                  <a:srgbClr val="FF0000"/>
                </a:solidFill>
              </a:rPr>
              <a:t>Шапокляк</a:t>
            </a:r>
            <a:r>
              <a:rPr lang="ru-RU" altLang="ru-RU" sz="2400" dirty="0">
                <a:solidFill>
                  <a:prstClr val="black"/>
                </a:solidFill>
              </a:rPr>
              <a:t>» – пела героиня известного мультфильма. А что в переводе означает ее имя?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D8CCF-7F63-4470-BFD5-4D448192BB1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715140" y="1071546"/>
            <a:ext cx="1428760" cy="1214446"/>
          </a:xfrm>
          <a:prstGeom prst="ellipse">
            <a:avLst/>
          </a:prstGeom>
          <a:gradFill flip="none" rotWithShape="1">
            <a:gsLst>
              <a:gs pos="88000">
                <a:srgbClr val="FFFF00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8F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 Вас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600 баллов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450199" y="1094285"/>
            <a:ext cx="3600000" cy="1440000"/>
          </a:xfrm>
          <a:prstGeom prst="wedgeRectCallout">
            <a:avLst>
              <a:gd name="adj1" fmla="val -26583"/>
              <a:gd name="adj2" fmla="val -98261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200" b="1">
                <a:solidFill>
                  <a:srgbClr val="C0504D">
                    <a:lumMod val="75000"/>
                  </a:srgbClr>
                </a:solidFill>
              </a:rPr>
              <a:t>Шапка по-французски шапо</a:t>
            </a:r>
            <a:endParaRPr lang="ru-RU" sz="32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5205635" y="1269142"/>
            <a:ext cx="3600000" cy="1440000"/>
          </a:xfrm>
          <a:prstGeom prst="wedgeRectCallout">
            <a:avLst>
              <a:gd name="adj1" fmla="val -22299"/>
              <a:gd name="adj2" fmla="val -110686"/>
            </a:avLst>
          </a:prstGeom>
          <a:gradFill>
            <a:gsLst>
              <a:gs pos="56000">
                <a:srgbClr val="F8F828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Ах, какая шляпка!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102" y="1255589"/>
            <a:ext cx="964236" cy="1244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 сек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одобрени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0E727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 animBg="1"/>
      <p:bldP spid="14" grpId="1" animBg="1"/>
      <p:bldP spid="14" grpId="2" animBg="1"/>
      <p:bldP spid="16" grpId="0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1406</Words>
  <Application>Microsoft Office PowerPoint</Application>
  <PresentationFormat>Экран (4:3)</PresentationFormat>
  <Paragraphs>314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Тема Office</vt:lpstr>
      <vt:lpstr>Кто хочет стать филологом? </vt:lpstr>
      <vt:lpstr>Презентация PowerPoint</vt:lpstr>
      <vt:lpstr>Отборочный 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Элеонора Высочанская</cp:lastModifiedBy>
  <cp:revision>80</cp:revision>
  <dcterms:created xsi:type="dcterms:W3CDTF">2009-08-14T17:44:09Z</dcterms:created>
  <dcterms:modified xsi:type="dcterms:W3CDTF">2017-09-27T15:52:31Z</dcterms:modified>
</cp:coreProperties>
</file>